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72" r:id="rId2"/>
    <p:sldId id="257" r:id="rId3"/>
    <p:sldId id="270" r:id="rId4"/>
    <p:sldId id="258" r:id="rId5"/>
    <p:sldId id="259" r:id="rId6"/>
    <p:sldId id="260" r:id="rId7"/>
    <p:sldId id="261" r:id="rId8"/>
    <p:sldId id="276" r:id="rId9"/>
    <p:sldId id="262" r:id="rId10"/>
    <p:sldId id="273" r:id="rId11"/>
    <p:sldId id="263" r:id="rId12"/>
    <p:sldId id="264" r:id="rId13"/>
    <p:sldId id="265" r:id="rId14"/>
    <p:sldId id="266" r:id="rId15"/>
    <p:sldId id="277" r:id="rId16"/>
    <p:sldId id="278" r:id="rId17"/>
    <p:sldId id="269" r:id="rId18"/>
    <p:sldId id="267" r:id="rId19"/>
    <p:sldId id="268" r:id="rId20"/>
    <p:sldId id="279" r:id="rId21"/>
    <p:sldId id="274" r:id="rId22"/>
    <p:sldId id="280" r:id="rId23"/>
    <p:sldId id="275" r:id="rId2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4" autoAdjust="0"/>
    <p:restoredTop sz="94660"/>
  </p:normalViewPr>
  <p:slideViewPr>
    <p:cSldViewPr>
      <p:cViewPr varScale="1">
        <p:scale>
          <a:sx n="72" d="100"/>
          <a:sy n="72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E8C1F4-AD89-44FB-9221-4C494FAAF7BE}" type="datetimeFigureOut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086A04-EC10-45DB-B79E-C749E75617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21FF5B-0414-4ECE-ACBA-DE7A8E27E160}" type="datetimeFigureOut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721D640-7837-4F9F-A551-1C6455C204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32772" name="Symbol zastępczy stopki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6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18B99F-1F1B-4BB6-B0D9-16DAAA3871CF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7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1ED7E0-D3DA-4255-A60E-A6E96EB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96835-5526-4C6A-A9AF-1835F106D7DD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74B44-C3AE-42CB-AF93-8C25C58BDA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CE6D-7251-4448-86CA-AAC5111BE6E2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A5B7-AEEC-41D9-AEF2-D086D28976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C87A-41AE-4891-A204-16C5BF164F38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5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D4E11-A93A-4052-8919-9DEF36398BC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7FB398-59BD-4353-A172-A38AE037B3BC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9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AD146C-1C92-4636-9B5E-4AE6D79145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AD18-228E-40C2-B012-8FEEB214F7DB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6EAD-27B4-4CAF-8662-994E5E168B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52AC75-E024-4D39-B0D8-AC027AD2D8B3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99D736-1586-4878-9273-AEDBF305BCD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AEA5-0B32-4584-B82D-A767304DE4AC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4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9BAAE-D5B1-46F1-B12E-9359995CAAD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Prostokąt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6A065-2D8A-4768-AEAE-06C235A067F3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8F4F43-3CA7-492B-A2C8-4EDE7076D5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966E8CE-9C9C-43C0-8EC9-E0512362BFAD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AAD69A-0D01-4A42-8C9E-B4BF4F8AF5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Schemat blokowy: proce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Schemat blokowy: proce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84AE58-3B95-4E2E-A9FE-A16234FA0B61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9E9F16-1591-4AA5-ADB1-9DB68352AD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33" name="Symbol zastępczy tekstu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B07CEAC-C496-4D04-ABD1-0EF8915163F6}" type="datetime1">
              <a:rPr lang="pl-PL"/>
              <a:pPr>
                <a:defRPr/>
              </a:pPr>
              <a:t>2019-10-30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FF3E9CA-5C70-4210-8935-A31D28D4DF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6" r:id="rId2"/>
    <p:sldLayoutId id="2147483752" r:id="rId3"/>
    <p:sldLayoutId id="2147483747" r:id="rId4"/>
    <p:sldLayoutId id="2147483753" r:id="rId5"/>
    <p:sldLayoutId id="2147483748" r:id="rId6"/>
    <p:sldLayoutId id="2147483754" r:id="rId7"/>
    <p:sldLayoutId id="2147483755" r:id="rId8"/>
    <p:sldLayoutId id="2147483756" r:id="rId9"/>
    <p:sldLayoutId id="2147483749" r:id="rId10"/>
    <p:sldLayoutId id="214748375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5875" y="2500306"/>
            <a:ext cx="6400800" cy="32861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200" dirty="0" smtClean="0">
                <a:solidFill>
                  <a:schemeClr val="tx2">
                    <a:satMod val="130000"/>
                  </a:schemeClr>
                </a:solidFill>
              </a:rPr>
              <a:t>PROGRAM PO WER</a:t>
            </a:r>
            <a:br>
              <a:rPr lang="pl-PL" sz="22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2200" b="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na zasadach</a:t>
            </a:r>
            <a:br>
              <a:rPr lang="pl-PL" sz="2200" b="0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r>
              <a:rPr lang="pl-PL" sz="2200" b="0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pl-PL" sz="2200" dirty="0" smtClean="0">
                <a:solidFill>
                  <a:schemeClr val="tx2">
                    <a:satMod val="130000"/>
                  </a:schemeClr>
                </a:solidFill>
              </a:rPr>
              <a:t>programu Erasmus +</a:t>
            </a: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sz="3400" dirty="0" smtClean="0">
                <a:solidFill>
                  <a:schemeClr val="tx2">
                    <a:satMod val="130000"/>
                  </a:schemeClr>
                </a:solidFill>
              </a:rPr>
              <a:t>„</a:t>
            </a:r>
            <a:r>
              <a:rPr lang="pl-PL" sz="3400" cap="none" dirty="0" smtClean="0">
                <a:solidFill>
                  <a:schemeClr val="tx2">
                    <a:satMod val="130000"/>
                  </a:schemeClr>
                </a:solidFill>
              </a:rPr>
              <a:t>Droga do Europy - drogą      ku lepszej przyszłości</a:t>
            </a:r>
            <a:r>
              <a:rPr lang="pl-PL" sz="3400" dirty="0" smtClean="0">
                <a:solidFill>
                  <a:schemeClr val="tx2">
                    <a:satMod val="130000"/>
                  </a:schemeClr>
                </a:solidFill>
              </a:rPr>
              <a:t>”</a:t>
            </a:r>
            <a:endParaRPr lang="pl-PL" sz="3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55875" y="765175"/>
            <a:ext cx="6400800" cy="1509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ZESPÓŁ SZKÓŁ IM. KAROLA LIBELTA W GOŁAŃCZY</a:t>
            </a:r>
            <a:endParaRPr lang="pl-PL" dirty="0"/>
          </a:p>
        </p:txBody>
      </p:sp>
      <p:pic>
        <p:nvPicPr>
          <p:cNvPr id="8196" name="Obraz 3" descr="LOGO 2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336550"/>
            <a:ext cx="1263650" cy="12207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197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5732463"/>
            <a:ext cx="6553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7" descr="Znalezione obrazy dla zapytania herb powiatu wągrowiecki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199" name="AutoShape 9" descr="Znalezione obrazy dla zapytania herb powiatu wągrowieckie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8200" name="Picture 11" descr="Znalezione obrazy dla zapytania herb powiatu wągrowieckie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76250"/>
            <a:ext cx="1008063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dirty="0" smtClean="0"/>
              <a:t>Finansowanie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dirty="0" smtClean="0"/>
              <a:t>Projekt został przyjęty do realizacji przez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dirty="0" smtClean="0"/>
              <a:t>Agencję Narodową.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dirty="0" smtClean="0"/>
              <a:t>Otrzymaliśmy dofinansowanie z programu PO  WER w wysokości </a:t>
            </a:r>
            <a:r>
              <a:rPr lang="pl-PL" b="1" dirty="0" smtClean="0"/>
              <a:t>43 200 euro</a:t>
            </a:r>
            <a:r>
              <a:rPr lang="pl-PL" dirty="0" smtClean="0"/>
              <a:t>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dirty="0" smtClean="0"/>
              <a:t>  (</a:t>
            </a:r>
            <a:r>
              <a:rPr lang="pl-PL" b="1" dirty="0" smtClean="0"/>
              <a:t>ok. 186 tys. zł</a:t>
            </a:r>
            <a:r>
              <a:rPr lang="pl-PL" dirty="0" smtClean="0"/>
              <a:t>), w tym dofinansowanie 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dirty="0" smtClean="0"/>
              <a:t>  z Powiatu Wągrowieckiego w wysokości</a:t>
            </a:r>
          </a:p>
          <a:p>
            <a:pPr marL="365760" indent="-283464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pl-PL" dirty="0" smtClean="0"/>
              <a:t>  </a:t>
            </a:r>
            <a:r>
              <a:rPr lang="pl-PL" b="1" dirty="0" smtClean="0"/>
              <a:t>37 328,13  zł </a:t>
            </a:r>
            <a:r>
              <a:rPr lang="pl-PL" dirty="0" smtClean="0"/>
              <a:t>(20%)</a:t>
            </a:r>
            <a:endParaRPr lang="pl-PL" b="1" dirty="0" smtClean="0"/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17412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620713"/>
            <a:ext cx="7499350" cy="4800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mtClean="0"/>
              <a:t>Pobyt uczniów na praktykach został  całkowicie sfinansowany ze środków unijnych w ramach 3 obszarów:</a:t>
            </a:r>
          </a:p>
          <a:p>
            <a:pPr eaLnBrk="1" hangingPunct="1"/>
            <a:r>
              <a:rPr lang="pl-PL" smtClean="0"/>
              <a:t>podróż, </a:t>
            </a:r>
          </a:p>
          <a:p>
            <a:pPr eaLnBrk="1" hangingPunct="1"/>
            <a:r>
              <a:rPr lang="pl-PL" smtClean="0"/>
              <a:t>wsparcie indywidualne (koszty utrzymania),</a:t>
            </a:r>
          </a:p>
          <a:p>
            <a:pPr eaLnBrk="1" hangingPunct="1"/>
            <a:r>
              <a:rPr lang="pl-PL" smtClean="0"/>
              <a:t>wsparcie organizacyjne.</a:t>
            </a:r>
          </a:p>
          <a:p>
            <a:pPr eaLnBrk="1" hangingPunct="1"/>
            <a:endParaRPr lang="pl-PL" smtClean="0"/>
          </a:p>
        </p:txBody>
      </p:sp>
      <p:pic>
        <p:nvPicPr>
          <p:cNvPr id="18435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:\dla starostwa\20190519_110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645024"/>
            <a:ext cx="3166659" cy="2374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Przygotowanie do wyjazdu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268413"/>
            <a:ext cx="7499350" cy="4979987"/>
          </a:xfrm>
        </p:spPr>
        <p:txBody>
          <a:bodyPr rtlCol="0">
            <a:normAutofit fontScale="925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W ramach projektu uczniowie zostali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przygotowani do podjęcia praktyk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pl-PL" dirty="0" smtClean="0"/>
              <a:t>zawodowych poprzez uczestniczenie w: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kursie języka angielskiego w wymiarze 30 godzin,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zajęciach z zakresu pomocy psychologiczno-pedagogicznej,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zajęciach z historii i kultury Włoch, charakterystyki kuchni śródziemnomorskiej oraz kultury upraw i hodowli we Włoszech. </a:t>
            </a:r>
          </a:p>
        </p:txBody>
      </p:sp>
      <p:pic>
        <p:nvPicPr>
          <p:cNvPr id="19460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99350" cy="9953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500" dirty="0" smtClean="0">
                <a:solidFill>
                  <a:schemeClr val="tx2">
                    <a:satMod val="130000"/>
                  </a:schemeClr>
                </a:solidFill>
              </a:rPr>
              <a:t>Organizacja przyjmująca we Włoszech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052513"/>
            <a:ext cx="7499350" cy="5195887"/>
          </a:xfrm>
        </p:spPr>
        <p:txBody>
          <a:bodyPr rtlCol="0">
            <a:normAutofit fontScale="85000" lnSpcReduction="1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pl-PL" b="1" dirty="0" err="1" smtClean="0"/>
              <a:t>Sistema</a:t>
            </a:r>
            <a:r>
              <a:rPr lang="pl-PL" b="1" dirty="0" smtClean="0"/>
              <a:t> </a:t>
            </a:r>
            <a:r>
              <a:rPr lang="pl-PL" b="1" dirty="0" err="1" smtClean="0"/>
              <a:t>Turismo</a:t>
            </a:r>
            <a:r>
              <a:rPr lang="pl-PL" b="1" dirty="0" smtClean="0"/>
              <a:t> </a:t>
            </a:r>
            <a:r>
              <a:rPr lang="pl-PL" dirty="0" smtClean="0"/>
              <a:t>zajmowała się kompleksową organizacją pobytu uczniów we Włoszech, tj.: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wyszukaniem i przydzieleniem miejsc praktyk dla uczniów,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zawarciem porozumienia dotyczącym realizacji podstawy programowej między szkołą                 a przedsiębiorstwami,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organizacją pobytu w hotelu i wyżywienia,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objęcie opieką uczniów przez 24 godziny, </a:t>
            </a:r>
          </a:p>
          <a:p>
            <a:pPr marL="365760" indent="-28346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dirty="0" smtClean="0"/>
              <a:t>organizacją wycieczek kulturalnych oraz służeniem wszelką pomocą podczas realizacji praktyk. </a:t>
            </a:r>
          </a:p>
        </p:txBody>
      </p:sp>
      <p:pic>
        <p:nvPicPr>
          <p:cNvPr id="20484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Realizacja praktyk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Uczniowie zgodnie z zakresem kształcenia realizowali praktyki w restauracjach, jedna grupa pracowała w restauracji, która 3 razy otrzymała gwiazdkę Michelina oraz   w gospodarstwach agroturystycznych,               a druga grupa uczniów w winnicy przy pielęgnacji winorośli, </a:t>
            </a:r>
          </a:p>
          <a:p>
            <a:pPr eaLnBrk="1" hangingPunct="1"/>
            <a:r>
              <a:rPr lang="pl-PL" smtClean="0"/>
              <a:t>Uczniowie prowadzili dziennik praktyk oraz dziennik stażysty,</a:t>
            </a:r>
          </a:p>
        </p:txBody>
      </p:sp>
      <p:pic>
        <p:nvPicPr>
          <p:cNvPr id="21508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200" dirty="0" smtClean="0"/>
              <a:t>Praktyki w zawodzie technik żywienia i usług gastronomicznych</a:t>
            </a:r>
            <a:endParaRPr lang="pl-PL" sz="3200" dirty="0"/>
          </a:p>
        </p:txBody>
      </p:sp>
      <p:pic>
        <p:nvPicPr>
          <p:cNvPr id="50178" name="Picture 2" descr="F:\dla starostwa\60514684_354748575395493_698690880835420160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412776"/>
            <a:ext cx="3657600" cy="2743200"/>
          </a:xfrm>
          <a:effectLst>
            <a:softEdge rad="112500"/>
          </a:effectLst>
        </p:spPr>
      </p:pic>
      <p:pic>
        <p:nvPicPr>
          <p:cNvPr id="50179" name="Picture 3" descr="F:\dla starostwa\59965472_352496282043773_503281406867564134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21088"/>
            <a:ext cx="3022104" cy="2266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F:\dla starostwa\59919191_586196221888435_403124545493821030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348880"/>
            <a:ext cx="2161165" cy="3974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5" descr="F:\dla starostwa\59863563_1122461387956529_5431835037488119808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8640" y="4437112"/>
            <a:ext cx="2945360" cy="2209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F:\dla starostwa\59729732_466714510738297_2836232403247169536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1412776"/>
            <a:ext cx="2213484" cy="295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F:\dla starostwa\61285253_325003831457792_124747868425682944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17032"/>
            <a:ext cx="3817774" cy="2863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300" dirty="0" smtClean="0"/>
              <a:t>Praktyki w zawodzie technik rolnik</a:t>
            </a:r>
            <a:endParaRPr lang="pl-PL" sz="3300" dirty="0"/>
          </a:p>
        </p:txBody>
      </p:sp>
      <p:pic>
        <p:nvPicPr>
          <p:cNvPr id="51202" name="Picture 2" descr="F:\dla starostwa\60051393_824370464608130_1842951890980044800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2280723" cy="4676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3" name="Picture 3" descr="F:\dla starostwa\60168349_452249218844539_6685640659543523328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628800"/>
            <a:ext cx="2318451" cy="455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5" descr="F:\dla starostwa\IMG_20190516_0825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340768"/>
            <a:ext cx="3240360" cy="2430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1403350" y="549275"/>
            <a:ext cx="7221538" cy="5832475"/>
          </a:xfrm>
        </p:spPr>
        <p:txBody>
          <a:bodyPr/>
          <a:lstStyle/>
          <a:p>
            <a:pPr eaLnBrk="1" hangingPunct="1"/>
            <a:r>
              <a:rPr lang="pl-PL" smtClean="0"/>
              <a:t>Dzięki udziałowi w projekcie wymierne korzyści osiągnęła również nasza szkoła jako placówka edukacyjna, gdyż zwiększyła się motywacja nauczycieli do poszukiwania i wprowadzenia innowacyjnych metod i form nauczania.</a:t>
            </a:r>
          </a:p>
          <a:p>
            <a:pPr eaLnBrk="1" hangingPunct="1"/>
            <a:r>
              <a:rPr lang="pl-PL" smtClean="0"/>
              <a:t>Zdobyta wiedza i umiejętności uczniów i nauczycieli podczas realizacji projektu wpłynęła na podniesienie jakości nauczania w naszej szkole. </a:t>
            </a:r>
          </a:p>
        </p:txBody>
      </p:sp>
      <p:pic>
        <p:nvPicPr>
          <p:cNvPr id="24579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Czas wolny</a:t>
            </a: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l-PL" dirty="0" smtClean="0"/>
              <a:t>Uczniowie swój czas wolny spędzali na wycieczkach do:  Wenecji, San Marino, </a:t>
            </a:r>
            <a:r>
              <a:rPr lang="pl-PL" dirty="0" err="1" smtClean="0"/>
              <a:t>Riccione</a:t>
            </a:r>
            <a:r>
              <a:rPr lang="pl-PL" dirty="0" smtClean="0"/>
              <a:t> i okolic oraz zwiedzaniu Rimini organizowanych przez opiekunów                  z </a:t>
            </a:r>
            <a:r>
              <a:rPr lang="pl-PL" dirty="0" err="1" smtClean="0"/>
              <a:t>Sistema</a:t>
            </a:r>
            <a:r>
              <a:rPr lang="pl-PL" dirty="0" smtClean="0"/>
              <a:t> </a:t>
            </a:r>
            <a:r>
              <a:rPr lang="pl-PL" dirty="0" err="1" smtClean="0"/>
              <a:t>Turismo</a:t>
            </a:r>
            <a:r>
              <a:rPr lang="pl-PL" dirty="0" smtClean="0"/>
              <a:t>. </a:t>
            </a:r>
          </a:p>
          <a:p>
            <a:pPr eaLnBrk="1" hangingPunct="1">
              <a:buFont typeface="Arial" charset="0"/>
              <a:buChar char="•"/>
            </a:pPr>
            <a:r>
              <a:rPr lang="pl-PL" dirty="0" smtClean="0"/>
              <a:t>Na zakończenie pobytu na praktykach uczniowie otrzymali certyfikaty potwierdzające uczestnictwo w praktykach zawodowych. </a:t>
            </a:r>
          </a:p>
        </p:txBody>
      </p:sp>
      <p:pic>
        <p:nvPicPr>
          <p:cNvPr id="25604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Ewaluacja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7682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l-PL" smtClean="0"/>
              <a:t>Ewaluacja przeprowadzona podczas realizacji praktyk zawodowych przez wyznaczonych opiekunów                              w przedsiębiorstwach wykazała,                          że założone cele projektu zostały zrealizowane. </a:t>
            </a:r>
          </a:p>
        </p:txBody>
      </p:sp>
      <p:pic>
        <p:nvPicPr>
          <p:cNvPr id="27652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692150"/>
            <a:ext cx="7499350" cy="55562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W roku szkolnym 2018/2019 szkoła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przystąpiła do Programu „Ponadnarodowa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mobilność uczniów i absolwentów oraz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kadry kształcenia zawodowego”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realizowanego ze środków PO WER        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na zasadach Programu Erasmus+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sektor Kształcenie zawodowe w ramach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projektu: „Droga do Europy – drogą ku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lepszej przyszłości”. </a:t>
            </a:r>
          </a:p>
          <a:p>
            <a:pPr eaLnBrk="1" hangingPunct="1">
              <a:buFont typeface="Arial" charset="0"/>
              <a:buNone/>
            </a:pPr>
            <a:endParaRPr lang="pl-PL" dirty="0" smtClean="0"/>
          </a:p>
          <a:p>
            <a:pPr eaLnBrk="1" hangingPunct="1">
              <a:buFont typeface="Arial" charset="0"/>
              <a:buChar char="•"/>
            </a:pPr>
            <a:endParaRPr lang="pl-PL" dirty="0" smtClean="0"/>
          </a:p>
        </p:txBody>
      </p:sp>
      <p:pic>
        <p:nvPicPr>
          <p:cNvPr id="9219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905500"/>
            <a:ext cx="71993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450" y="188913"/>
            <a:ext cx="7497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dirty="0" smtClean="0"/>
              <a:t>Czas wolny…</a:t>
            </a:r>
            <a:endParaRPr lang="pl-PL" dirty="0"/>
          </a:p>
        </p:txBody>
      </p:sp>
      <p:pic>
        <p:nvPicPr>
          <p:cNvPr id="52226" name="Picture 2" descr="F:\dla starostwa\60592929_2200864546870653_559384939010090598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8" name="Picture 4" descr="F:\dla starostwa\IMG_20190512_10011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492896"/>
            <a:ext cx="2952328" cy="3936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7" name="Picture 3" descr="F:\dla starostwa\IMG_20190510_144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764704"/>
            <a:ext cx="2736304" cy="36484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29" name="Picture 5" descr="F:\dla starostwa\IMG_20190524_2009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293096"/>
            <a:ext cx="3168352" cy="2366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476250"/>
            <a:ext cx="7499350" cy="5772150"/>
          </a:xfrm>
        </p:spPr>
        <p:txBody>
          <a:bodyPr/>
          <a:lstStyle/>
          <a:p>
            <a:pPr eaLnBrk="1" hangingPunct="1"/>
            <a:r>
              <a:rPr lang="pl-PL" smtClean="0"/>
              <a:t>Uczniowie otrzymali bardzo wysokie noty potwierdzające poszerzenie wiedzy          i umiejętności z zakresu przedmiotów zawodowych jak i nabycie  kompetencji kluczowych oraz tak zwanych kompetencji „miękkich”, zwłaszcza umiejętności radzenia sobie w nowym międzynarodowym dla nich środowisku, doskonaleniu języka angielskiego, poznaniu języka włoskiego, kultury, historii                 i obyczajów Włoch. </a:t>
            </a:r>
          </a:p>
          <a:p>
            <a:pPr eaLnBrk="1" hangingPunct="1"/>
            <a:endParaRPr lang="pl-PL" smtClean="0"/>
          </a:p>
        </p:txBody>
      </p:sp>
      <p:pic>
        <p:nvPicPr>
          <p:cNvPr id="28675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F:\dla starostwa\IMG_20190527_175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5132168" cy="384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0" name="Picture 2" descr="F:\dla starostwa\IMG_20190525_135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235957" cy="24269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1" name="Picture 3" descr="F:\dla starostwa\IMG_20190527_120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8640"/>
            <a:ext cx="4316077" cy="323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3" name="Picture 5" descr="F:\dla starostwa\IMG_20190528_0809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068960"/>
            <a:ext cx="2660994" cy="354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450" y="2708275"/>
            <a:ext cx="74977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dirty="0" smtClean="0"/>
              <a:t>Dziękuję za </a:t>
            </a:r>
            <a:r>
              <a:rPr lang="pl-PL" smtClean="0"/>
              <a:t>uwagę 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2988" y="1268413"/>
            <a:ext cx="749776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6000" dirty="0" smtClean="0">
                <a:solidFill>
                  <a:schemeClr val="tx2">
                    <a:satMod val="130000"/>
                  </a:schemeClr>
                </a:solidFill>
              </a:rPr>
              <a:t>Cel projektu</a:t>
            </a:r>
            <a:endParaRPr lang="pl-PL" sz="60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Picture 3" descr="C:\Users\PC\AppData\Local\Microsoft\Windows\INetCache\IE\C2PLM1LD\darts-155726_960_72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644900"/>
            <a:ext cx="21844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Cel główny</a:t>
            </a: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</a:t>
            </a:r>
            <a:r>
              <a:rPr lang="pl-PL" sz="4000" dirty="0" smtClean="0"/>
              <a:t>Przygotowanie uczniów            do podjęcia pracy na rynkach krajowych i zagranicznych              w branży rolniczej                             i gastronomicznej.</a:t>
            </a:r>
            <a:endParaRPr lang="pl-PL" dirty="0" smtClean="0"/>
          </a:p>
          <a:p>
            <a:pPr eaLnBrk="1" hangingPunct="1">
              <a:buFont typeface="Arial" charset="0"/>
              <a:buChar char="•"/>
            </a:pPr>
            <a:endParaRPr lang="pl-PL" dirty="0" smtClean="0"/>
          </a:p>
        </p:txBody>
      </p:sp>
      <p:pic>
        <p:nvPicPr>
          <p:cNvPr id="11268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732463"/>
            <a:ext cx="71993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Cele szczegółowe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- podniesienie kompetencji zawodowych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uczniów i nauczycieli,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- podniesienie poziomu kluczowych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kompetencji uczniów,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- poprawa nauczania i uczenia się języków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obcych kluczem do komunikacji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międzynarodowej,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- poznanie kultury i historii Włoch,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</a:t>
            </a:r>
          </a:p>
          <a:p>
            <a:pPr eaLnBrk="1" hangingPunct="1"/>
            <a:endParaRPr lang="pl-PL" dirty="0" smtClean="0"/>
          </a:p>
        </p:txBody>
      </p:sp>
      <p:pic>
        <p:nvPicPr>
          <p:cNvPr id="12292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905500"/>
            <a:ext cx="71993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404813"/>
            <a:ext cx="7499350" cy="5738831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- poznanie środowiska pracy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w przedsiębiorstwach zagranicznych,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umiejętność autoprezentacji podczas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rozmowy kwalifikacyjnej,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	- zwiększenie motywacji nauczycieli 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do przyszłych działań na rzecz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młodzieży  i rozwoju osobistego,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poszerzenia aktywności o wymiar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międzynarodowy, nawiązanie kontaktów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dirty="0" smtClean="0"/>
              <a:t>     ze </a:t>
            </a:r>
            <a:r>
              <a:rPr lang="pl-PL" smtClean="0"/>
              <a:t>szkołami </a:t>
            </a:r>
            <a:r>
              <a:rPr lang="pl-PL" smtClean="0"/>
              <a:t>międzynarodowymi </a:t>
            </a:r>
            <a:r>
              <a:rPr lang="pl-PL" dirty="0" smtClean="0"/>
              <a:t>realizacji projektów.</a:t>
            </a:r>
          </a:p>
        </p:txBody>
      </p:sp>
      <p:pic>
        <p:nvPicPr>
          <p:cNvPr id="13315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905500"/>
            <a:ext cx="71993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Założenia projektu</a:t>
            </a:r>
            <a:br>
              <a:rPr lang="pl-PL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pl-PL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435100" y="1268413"/>
            <a:ext cx="7499350" cy="4979987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l-PL" dirty="0" smtClean="0"/>
              <a:t>Wyjazd uczniów na praktyki zawodowe do Rimini we Włoszech w wymiarze 4 tygodni dla uczniów klasy II i III  technikum w zawodzie technik rolnik               i technik żywienia i usług gastronomicznych</a:t>
            </a:r>
          </a:p>
          <a:p>
            <a:pPr eaLnBrk="1" hangingPunct="1">
              <a:buFont typeface="Arial" charset="0"/>
              <a:buChar char="•"/>
            </a:pPr>
            <a:r>
              <a:rPr lang="pl-PL" dirty="0" smtClean="0"/>
              <a:t>Liczba uczniów – 16 (8 osób z każdego zawodu)</a:t>
            </a:r>
          </a:p>
          <a:p>
            <a:pPr eaLnBrk="1" hangingPunct="1">
              <a:buFont typeface="Arial" charset="0"/>
              <a:buChar char="•"/>
            </a:pPr>
            <a:r>
              <a:rPr lang="pl-PL" dirty="0" smtClean="0"/>
              <a:t>Liczba opiekunów – 2 osoby</a:t>
            </a:r>
          </a:p>
          <a:p>
            <a:pPr eaLnBrk="1" hangingPunct="1">
              <a:buFont typeface="Arial" charset="0"/>
              <a:buChar char="•"/>
            </a:pPr>
            <a:endParaRPr lang="pl-PL" dirty="0" smtClean="0"/>
          </a:p>
        </p:txBody>
      </p:sp>
      <p:pic>
        <p:nvPicPr>
          <p:cNvPr id="14340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905500"/>
            <a:ext cx="71993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dla starostwa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549275"/>
            <a:ext cx="7605712" cy="5702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chemeClr val="tx2">
                    <a:satMod val="130000"/>
                  </a:schemeClr>
                </a:solidFill>
              </a:rPr>
              <a:t>Termin praktyk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05.05.2019 r. - 01.06.2019 r. </a:t>
            </a:r>
          </a:p>
          <a:p>
            <a:pPr eaLnBrk="1" hangingPunct="1">
              <a:buFontTx/>
              <a:buNone/>
            </a:pPr>
            <a:endParaRPr lang="pl-PL" smtClean="0"/>
          </a:p>
          <a:p>
            <a:pPr eaLnBrk="1" hangingPunct="1">
              <a:buFontTx/>
              <a:buNone/>
            </a:pPr>
            <a:r>
              <a:rPr lang="pl-PL" smtClean="0"/>
              <a:t>Czas trwania projektu:</a:t>
            </a:r>
          </a:p>
          <a:p>
            <a:pPr eaLnBrk="1" hangingPunct="1">
              <a:buFontTx/>
              <a:buNone/>
            </a:pPr>
            <a:r>
              <a:rPr lang="pl-PL" smtClean="0"/>
              <a:t>01.10.2018 r.- 31.12.2019 r. </a:t>
            </a:r>
          </a:p>
          <a:p>
            <a:pPr eaLnBrk="1" hangingPunct="1">
              <a:buFontTx/>
              <a:buNone/>
            </a:pPr>
            <a:endParaRPr lang="pl-PL" smtClean="0"/>
          </a:p>
          <a:p>
            <a:pPr eaLnBrk="1" hangingPunct="1"/>
            <a:endParaRPr lang="pl-PL" smtClean="0"/>
          </a:p>
        </p:txBody>
      </p:sp>
      <p:pic>
        <p:nvPicPr>
          <p:cNvPr id="16388" name="Picture 5" descr="Znalezione obrazy dla zapytania stopka fundusze europejskie i unia europej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5905500"/>
            <a:ext cx="7200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Users\PC\AppData\Local\Microsoft\Windows\INetCache\IE\WP1C106M\podsumowania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933825"/>
            <a:ext cx="30273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540</Words>
  <Application>Microsoft Office PowerPoint</Application>
  <PresentationFormat>Pokaz na ekranie (4:3)</PresentationFormat>
  <Paragraphs>83</Paragraphs>
  <Slides>23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Przesilenie</vt:lpstr>
      <vt:lpstr>PROGRAM PO WER  na zasadach  programu Erasmus + „Droga do Europy - drogą      ku lepszej przyszłości”</vt:lpstr>
      <vt:lpstr>Slajd 2</vt:lpstr>
      <vt:lpstr>Cel projektu</vt:lpstr>
      <vt:lpstr>Cel główny</vt:lpstr>
      <vt:lpstr>Cele szczegółowe</vt:lpstr>
      <vt:lpstr>Slajd 6</vt:lpstr>
      <vt:lpstr> Założenia projektu </vt:lpstr>
      <vt:lpstr>Slajd 8</vt:lpstr>
      <vt:lpstr>Termin praktyk</vt:lpstr>
      <vt:lpstr>Finansowanie</vt:lpstr>
      <vt:lpstr>Slajd 11</vt:lpstr>
      <vt:lpstr>Przygotowanie do wyjazdu </vt:lpstr>
      <vt:lpstr>Organizacja przyjmująca we Włoszech</vt:lpstr>
      <vt:lpstr>Realizacja praktyk</vt:lpstr>
      <vt:lpstr>Praktyki w zawodzie technik żywienia i usług gastronomicznych</vt:lpstr>
      <vt:lpstr>Praktyki w zawodzie technik rolnik</vt:lpstr>
      <vt:lpstr>Slajd 17</vt:lpstr>
      <vt:lpstr>Czas wolny</vt:lpstr>
      <vt:lpstr>Ewaluacja</vt:lpstr>
      <vt:lpstr>Czas wolny…</vt:lpstr>
      <vt:lpstr>Slajd 21</vt:lpstr>
      <vt:lpstr>Slajd 22</vt:lpstr>
      <vt:lpstr>Dziękuję za uwagę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Erasmus +</dc:title>
  <dc:creator>B. Krajniak-Vinke</dc:creator>
  <cp:lastModifiedBy>Róża</cp:lastModifiedBy>
  <cp:revision>73</cp:revision>
  <dcterms:created xsi:type="dcterms:W3CDTF">2019-10-27T18:34:38Z</dcterms:created>
  <dcterms:modified xsi:type="dcterms:W3CDTF">2019-10-30T13:55:54Z</dcterms:modified>
</cp:coreProperties>
</file>